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329" r:id="rId4"/>
    <p:sldId id="330" r:id="rId5"/>
    <p:sldId id="332" r:id="rId6"/>
    <p:sldId id="331" r:id="rId7"/>
    <p:sldId id="333" r:id="rId8"/>
    <p:sldId id="334" r:id="rId9"/>
    <p:sldId id="336" r:id="rId10"/>
    <p:sldId id="337" r:id="rId11"/>
    <p:sldId id="335" r:id="rId12"/>
    <p:sldId id="338" r:id="rId13"/>
    <p:sldId id="339" r:id="rId14"/>
    <p:sldId id="340" r:id="rId15"/>
    <p:sldId id="343" r:id="rId16"/>
    <p:sldId id="344" r:id="rId17"/>
    <p:sldId id="345" r:id="rId18"/>
    <p:sldId id="346" r:id="rId19"/>
    <p:sldId id="284" r:id="rId20"/>
    <p:sldId id="348" r:id="rId21"/>
    <p:sldId id="349" r:id="rId22"/>
    <p:sldId id="347" r:id="rId23"/>
    <p:sldId id="351" r:id="rId24"/>
    <p:sldId id="341" r:id="rId25"/>
    <p:sldId id="342" r:id="rId26"/>
    <p:sldId id="35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/>
    <p:restoredTop sz="93670"/>
  </p:normalViewPr>
  <p:slideViewPr>
    <p:cSldViewPr snapToGrid="0" snapToObjects="1">
      <p:cViewPr>
        <p:scale>
          <a:sx n="82" d="100"/>
          <a:sy n="82" d="100"/>
        </p:scale>
        <p:origin x="116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6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mazur.com/2015/03/17/a-step-by-step-backpropagation-example/" TargetMode="External"/><Relationship Id="rId4" Type="http://schemas.openxmlformats.org/officeDocument/2006/relationships/hyperlink" Target="http://www.machinelearning.ru/wiki/images/c/c2/Voron-ML-NeuralNets-slide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Нейронные сети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Почему такое название</a:t>
            </a:r>
            <a:endParaRPr lang="en-US" dirty="0"/>
          </a:p>
        </p:txBody>
      </p:sp>
      <p:sp>
        <p:nvSpPr>
          <p:cNvPr id="6" name="Content Placeholder 14"/>
          <p:cNvSpPr txBox="1">
            <a:spLocks/>
          </p:cNvSpPr>
          <p:nvPr/>
        </p:nvSpPr>
        <p:spPr>
          <a:xfrm>
            <a:off x="3164683" y="5577821"/>
            <a:ext cx="5820226" cy="468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Упрощенное устройство нейрона человека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7" y="1034464"/>
            <a:ext cx="9273178" cy="3963733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выглядит нейронная сеть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645" y="781895"/>
            <a:ext cx="10632858" cy="593958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нейронной сети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872" y="775965"/>
            <a:ext cx="8557598" cy="512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824" y="5926445"/>
            <a:ext cx="6540500" cy="69850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Производная сигмоиды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745" y="1041400"/>
            <a:ext cx="8281647" cy="515302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один нейрон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796" y="834887"/>
            <a:ext cx="5334000" cy="212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96" y="3126620"/>
            <a:ext cx="5232400" cy="134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3737"/>
          <a:stretch/>
        </p:blipFill>
        <p:spPr>
          <a:xfrm>
            <a:off x="1209743" y="3211833"/>
            <a:ext cx="3929859" cy="1175774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222" y="4663563"/>
            <a:ext cx="6807200" cy="177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255" y="4663563"/>
            <a:ext cx="6807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Производная сложной функции (</a:t>
            </a:r>
            <a:r>
              <a:rPr lang="en-US" dirty="0" smtClean="0"/>
              <a:t>chain rule)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71" y="1062036"/>
            <a:ext cx="9955206" cy="54768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96813" y="2772697"/>
            <a:ext cx="2979174" cy="707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31923" y="4075471"/>
            <a:ext cx="2979174" cy="707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47767" y="5392993"/>
            <a:ext cx="2979174" cy="707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11096" y="4075471"/>
            <a:ext cx="3696929" cy="7079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26941" y="5392993"/>
            <a:ext cx="3696929" cy="7079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 же самое визуально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120" y="1144740"/>
            <a:ext cx="10094898" cy="494634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Если добавить скрытый слой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759" y="834887"/>
            <a:ext cx="8764074" cy="575852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1841" y="4511555"/>
            <a:ext cx="485247" cy="89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80943" y="4511555"/>
            <a:ext cx="485247" cy="89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86497" y="5639019"/>
            <a:ext cx="485247" cy="89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93586" y="2879641"/>
            <a:ext cx="485247" cy="89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/var/folders/rv/40vvyv1d6x9cttr9h_tl70613ch3gg/T/com.microsoft.Powerpoint/WebArchiveCopyPasteTempFiles/cid329759A6-3D12-4445-8D88-7D3CD5F3C7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1898566"/>
            <a:ext cx="36957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28091" y="3160153"/>
            <a:ext cx="316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Это уже умеем считать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980354" y="4730668"/>
            <a:ext cx="286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Только одно не ноль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23737"/>
          <a:stretch/>
        </p:blipFill>
        <p:spPr>
          <a:xfrm>
            <a:off x="7647281" y="1759071"/>
            <a:ext cx="3929859" cy="11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Похожий пример визуально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3617"/>
          <a:stretch/>
        </p:blipFill>
        <p:spPr>
          <a:xfrm>
            <a:off x="518718" y="1214950"/>
            <a:ext cx="8025675" cy="49482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226" r="35135" b="77373"/>
          <a:stretch/>
        </p:blipFill>
        <p:spPr>
          <a:xfrm>
            <a:off x="6514778" y="1214950"/>
            <a:ext cx="5677222" cy="20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Обратное распространение ошибки </a:t>
            </a:r>
            <a:r>
              <a:rPr lang="en-US" dirty="0" smtClean="0"/>
              <a:t>(back-prop)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8024"/>
            <a:ext cx="12060464" cy="394345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28603" y="5501390"/>
            <a:ext cx="154398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37990" y="5473908"/>
            <a:ext cx="13311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05218" y="5736258"/>
            <a:ext cx="2990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Прямой </a:t>
            </a:r>
            <a:r>
              <a:rPr lang="ru-RU" sz="2400" dirty="0" smtClean="0"/>
              <a:t>ход </a:t>
            </a:r>
            <a:r>
              <a:rPr lang="ru-RU" sz="2400" smtClean="0"/>
              <a:t>до конца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23442" y="5743308"/>
            <a:ext cx="4387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Потом обратный ход полностью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1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Линейная классификация</a:t>
            </a:r>
            <a:endParaRPr lang="en-US" dirty="0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2266" y="1041400"/>
            <a:ext cx="7884605" cy="515302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 еще раз: прямой </a:t>
            </a:r>
            <a:r>
              <a:rPr lang="ru-RU" dirty="0" smtClean="0"/>
              <a:t>ход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330" y="650874"/>
            <a:ext cx="5432932" cy="620712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 обратный </a:t>
            </a:r>
            <a:r>
              <a:rPr lang="ru-RU" dirty="0" smtClean="0"/>
              <a:t>ход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8" y="834887"/>
            <a:ext cx="8747152" cy="58186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Обратное распространение ошибки </a:t>
            </a:r>
            <a:r>
              <a:rPr lang="en-US" dirty="0"/>
              <a:t>(back-prop)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471" y="879452"/>
            <a:ext cx="8597250" cy="59785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Обратные шаги это тоже граф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695" y="729816"/>
            <a:ext cx="9346758" cy="59996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Демо: нейросети в </a:t>
            </a:r>
            <a:r>
              <a:rPr lang="en-US" smtClean="0"/>
              <a:t>TensorFlow Playground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http://playground.tensorflow.org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529" y="1585383"/>
            <a:ext cx="4944533" cy="496146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74" y="1064493"/>
            <a:ext cx="10000644" cy="56649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Демо: нейросети в </a:t>
            </a:r>
            <a:r>
              <a:rPr lang="en-US" smtClean="0"/>
              <a:t>TensorFlow Playground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Плюсы:</a:t>
            </a:r>
          </a:p>
          <a:p>
            <a:pPr lvl="1"/>
            <a:r>
              <a:rPr lang="ru-RU" sz="2400" dirty="0" smtClean="0"/>
              <a:t>Универсальные </a:t>
            </a:r>
            <a:r>
              <a:rPr lang="ru-RU" sz="2400" dirty="0" err="1" smtClean="0"/>
              <a:t>аппроксиматоры</a:t>
            </a:r>
            <a:r>
              <a:rPr lang="ru-RU" sz="2400" dirty="0" smtClean="0"/>
              <a:t> (приближают сложные функции)</a:t>
            </a:r>
          </a:p>
          <a:p>
            <a:pPr lvl="1"/>
            <a:r>
              <a:rPr lang="ru-RU" sz="2400" dirty="0" smtClean="0"/>
              <a:t>Сложные композиции простых функций (легко дифференцировать)</a:t>
            </a:r>
          </a:p>
          <a:p>
            <a:pPr lvl="1"/>
            <a:endParaRPr lang="ru-RU" sz="2400" dirty="0"/>
          </a:p>
          <a:p>
            <a:r>
              <a:rPr lang="ru-RU" b="1" dirty="0" smtClean="0"/>
              <a:t>Минусы:</a:t>
            </a:r>
          </a:p>
          <a:p>
            <a:pPr lvl="1"/>
            <a:r>
              <a:rPr lang="ru-RU" sz="2400" dirty="0" smtClean="0"/>
              <a:t>Архитектуру надо подбирать руками</a:t>
            </a:r>
          </a:p>
          <a:p>
            <a:pPr lvl="1"/>
            <a:r>
              <a:rPr lang="ru-RU" sz="2400" dirty="0" smtClean="0"/>
              <a:t>Сильное переобучение (нужна регуляризация)</a:t>
            </a:r>
          </a:p>
          <a:p>
            <a:pPr lvl="1"/>
            <a:r>
              <a:rPr lang="ru-RU" sz="2400" dirty="0" smtClean="0"/>
              <a:t>Проблемы с затухающими или взрывающимися градиентами</a:t>
            </a:r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https://mattmazur.com/2015/03/17/a-step-by-step-backpropagation-example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www.machinelearning.ru/wiki/images/c/c2/Voron-ML-NeuralNets-slides.pdf</a:t>
            </a:r>
            <a:endParaRPr lang="ru-RU" dirty="0"/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Напоминание: логистическая </a:t>
            </a:r>
            <a:r>
              <a:rPr lang="ru-RU" dirty="0"/>
              <a:t>регрессия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Вероятность положительного класса: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  <a:p>
                <a:pPr marL="0" indent="0">
                  <a:buNone/>
                </a:pPr>
                <a:r>
                  <a:rPr lang="ru-RU" dirty="0"/>
                  <a:t>Логистическая 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ru-RU" dirty="0"/>
                  <a:t> взамен знака возвращает </a:t>
                </a:r>
                <a:r>
                  <a:rPr lang="ru-RU" dirty="0" smtClean="0"/>
                  <a:t>уверенность</a:t>
                </a:r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76" y="2355437"/>
            <a:ext cx="5393814" cy="4045362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Если строить несколько линейных моделей?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4596" y="1954478"/>
            <a:ext cx="433934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Calibri"/>
              </a:rPr>
              <a:t>Построим три линейные</a:t>
            </a:r>
            <a:r>
              <a:rPr kumimoji="0" lang="ru-RU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Calibri"/>
              </a:rPr>
              <a:t> модели, отвечающие за разделение в разных областях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4596" y="3815830"/>
            <a:ext cx="41863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Calibri"/>
              </a:rPr>
              <a:t>На их предсказаниях</a:t>
            </a:r>
            <a:r>
              <a:rPr kumimoji="0" lang="ru-RU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Calibri"/>
              </a:rPr>
              <a:t> построим финальную линейную модель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4" y="1080169"/>
            <a:ext cx="6134861" cy="503089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097756" y="1390890"/>
            <a:ext cx="2581023" cy="3778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80714" y="1390890"/>
            <a:ext cx="2852919" cy="3778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80045" y="2347355"/>
            <a:ext cx="4273148" cy="12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2137008" y="2334430"/>
            <a:ext cx="2887137" cy="2038735"/>
          </a:xfrm>
          <a:custGeom>
            <a:avLst/>
            <a:gdLst>
              <a:gd name="connsiteX0" fmla="*/ 0 w 2328672"/>
              <a:gd name="connsiteY0" fmla="*/ 0 h 1584960"/>
              <a:gd name="connsiteX1" fmla="*/ 1219200 w 2328672"/>
              <a:gd name="connsiteY1" fmla="*/ 1584960 h 1584960"/>
              <a:gd name="connsiteX2" fmla="*/ 2328672 w 2328672"/>
              <a:gd name="connsiteY2" fmla="*/ 0 h 1584960"/>
              <a:gd name="connsiteX3" fmla="*/ 0 w 2328672"/>
              <a:gd name="connsiteY3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672" h="1584960">
                <a:moveTo>
                  <a:pt x="0" y="0"/>
                </a:moveTo>
                <a:lnTo>
                  <a:pt x="1219200" y="1584960"/>
                </a:lnTo>
                <a:lnTo>
                  <a:pt x="2328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7059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4596" y="5169190"/>
            <a:ext cx="41863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Calibri"/>
              </a:rPr>
              <a:t>Осталос</a:t>
            </a:r>
            <a:r>
              <a:rPr lang="ru-RU" sz="2400" dirty="0" smtClean="0">
                <a:solidFill>
                  <a:srgbClr val="000000"/>
                </a:solidFill>
                <a:ea typeface="+mj-ea"/>
                <a:cs typeface="+mj-cs"/>
                <a:sym typeface="Calibri"/>
              </a:rPr>
              <a:t>ь </a:t>
            </a:r>
            <a:r>
              <a:rPr lang="ru-RU" sz="2400" smtClean="0">
                <a:solidFill>
                  <a:srgbClr val="000000"/>
                </a:solidFill>
                <a:ea typeface="+mj-ea"/>
                <a:cs typeface="+mj-cs"/>
                <a:sym typeface="Calibri"/>
              </a:rPr>
              <a:t>понять как</a:t>
            </a:r>
            <a:r>
              <a:rPr lang="mr-IN" sz="2400" dirty="0" smtClean="0">
                <a:solidFill>
                  <a:srgbClr val="000000"/>
                </a:solidFill>
                <a:ea typeface="+mj-ea"/>
                <a:cs typeface="+mj-cs"/>
                <a:sym typeface="Calibri"/>
              </a:rPr>
              <a:t>…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Композиции в виде графов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444" y="1041400"/>
            <a:ext cx="8092250" cy="515302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Композиции линейных функций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066" y="2014895"/>
            <a:ext cx="8177006" cy="320603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Композиции линейных функций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109"/>
          <a:stretch/>
        </p:blipFill>
        <p:spPr>
          <a:xfrm>
            <a:off x="6076006" y="2022563"/>
            <a:ext cx="5770774" cy="1836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11" y="4870347"/>
            <a:ext cx="9077610" cy="1457828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t="34226"/>
          <a:stretch/>
        </p:blipFill>
        <p:spPr>
          <a:xfrm>
            <a:off x="489770" y="1265475"/>
            <a:ext cx="5585026" cy="33507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18090" y="5840361"/>
            <a:ext cx="412955" cy="48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Нужны нелинейности</a:t>
            </a:r>
            <a:r>
              <a:rPr lang="en-US" dirty="0"/>
              <a:t>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153" y="1008215"/>
            <a:ext cx="8447286" cy="57132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Нейрон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623" y="919725"/>
            <a:ext cx="7278346" cy="580175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05/10/2017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6964</TotalTime>
  <Words>291</Words>
  <Application>Microsoft Macintosh PowerPoint</Application>
  <PresentationFormat>Widescreen</PresentationFormat>
  <Paragraphs>106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Arial</vt:lpstr>
      <vt:lpstr>Office Theme</vt:lpstr>
      <vt:lpstr>MML minor #4</vt:lpstr>
      <vt:lpstr>Линейная классификация</vt:lpstr>
      <vt:lpstr>Напоминание: логистическая регрессия</vt:lpstr>
      <vt:lpstr>Если строить несколько линейных моделей?</vt:lpstr>
      <vt:lpstr>Композиции в виде графов</vt:lpstr>
      <vt:lpstr>Композиции линейных функций</vt:lpstr>
      <vt:lpstr>Композиции линейных функций</vt:lpstr>
      <vt:lpstr>Нужны нелинейности!</vt:lpstr>
      <vt:lpstr>Нейрон</vt:lpstr>
      <vt:lpstr>Почему такое название</vt:lpstr>
      <vt:lpstr>Как выглядит нейронная сеть</vt:lpstr>
      <vt:lpstr>Обучение нейронной сети</vt:lpstr>
      <vt:lpstr>Производная сигмоиды</vt:lpstr>
      <vt:lpstr>Пример: один нейрон</vt:lpstr>
      <vt:lpstr>Производная сложной функции (chain rule)</vt:lpstr>
      <vt:lpstr>То же самое визуально</vt:lpstr>
      <vt:lpstr>Если добавить скрытый слой</vt:lpstr>
      <vt:lpstr>Похожий пример визуально</vt:lpstr>
      <vt:lpstr>Обратное распространение ошибки (back-prop)</vt:lpstr>
      <vt:lpstr>И еще раз: прямой ход</vt:lpstr>
      <vt:lpstr>И обратный ход</vt:lpstr>
      <vt:lpstr>Обратное распространение ошибки (back-prop)</vt:lpstr>
      <vt:lpstr>Обратные шаги это тоже граф</vt:lpstr>
      <vt:lpstr>Демо: нейросети в TensorFlow Playground</vt:lpstr>
      <vt:lpstr>Демо: нейросети в TensorFlow Playground</vt:lpstr>
      <vt:lpstr>Резюме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538</cp:revision>
  <cp:lastPrinted>2017-10-05T10:44:26Z</cp:lastPrinted>
  <dcterms:created xsi:type="dcterms:W3CDTF">2017-04-01T14:01:14Z</dcterms:created>
  <dcterms:modified xsi:type="dcterms:W3CDTF">2017-10-05T13:48:22Z</dcterms:modified>
</cp:coreProperties>
</file>